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ato" panose="020B0604020202020204" charset="0"/>
      <p:regular r:id="rId43"/>
      <p:bold r:id="rId44"/>
      <p:italic r:id="rId45"/>
      <p:boldItalic r:id="rId46"/>
    </p:embeddedFont>
    <p:embeddedFont>
      <p:font typeface="Montserrat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5D52A1-EDEC-4106-BC6E-90AD205D5CA7}">
  <a:tblStyle styleId="{CE5D52A1-EDEC-4106-BC6E-90AD205D5C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36a9ed05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36a9ed05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36a9ed05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36a9ed05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6a9ed05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36a9ed05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36a9ed05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736a9ed05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6a9ed05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36a9ed05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36a9ed05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736a9ed05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36a9ed05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on Target: About how little time on review a resume.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Eye of beholder: No 1 perfect resume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Community Engagement: One of Us, commonality, birds of a feather. CONVERSATION STARTER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Working Document: Once per month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in doubt, read the Screen: Read your CV, get someone with good grammar to read it </a:t>
            </a:r>
            <a:r>
              <a:rPr lang="en-US" dirty="0" err="1"/>
              <a:t>it</a:t>
            </a:r>
            <a:r>
              <a:rPr lang="en-US" dirty="0"/>
              <a:t>. Spelling and grammar cut first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Photo: 1 more layer to critique you 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Summary: Where did you come from, what are you doing, what are planning to do in the future.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PerSEC</a:t>
            </a:r>
            <a:r>
              <a:rPr lang="en-US" dirty="0"/>
              <a:t>: Include what is needed, don’t include EVERYTHING. Town, State, number, email LI, GITHUB/Blog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LAYOUT: Use a layout that looks good.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Colour</a:t>
            </a:r>
            <a:r>
              <a:rPr lang="en-US" dirty="0"/>
              <a:t>: Use </a:t>
            </a:r>
            <a:r>
              <a:rPr lang="en-US" dirty="0" err="1"/>
              <a:t>colour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Whats</a:t>
            </a:r>
            <a:r>
              <a:rPr lang="en-US" dirty="0"/>
              <a:t> there to talk about? Don’t include EVERYTHING, leave something to discuss on a call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Dot and Cross: Bullets, spelling and grammar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to Display: NEXT SLIDE</a:t>
            </a:r>
            <a:endParaRPr dirty="0"/>
          </a:p>
        </p:txBody>
      </p:sp>
      <p:sp>
        <p:nvSpPr>
          <p:cNvPr id="264" name="Google Shape;264;g736a9ed05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36a9ed05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work on Resume: </a:t>
            </a:r>
            <a:br>
              <a:rPr lang="en-US" dirty="0"/>
            </a:br>
            <a:r>
              <a:rPr lang="en-US" dirty="0"/>
              <a:t>Once a month. Never know. </a:t>
            </a:r>
            <a:r>
              <a:rPr lang="en-US" dirty="0" err="1"/>
              <a:t>Redundency</a:t>
            </a:r>
            <a:r>
              <a:rPr lang="en-US" dirty="0"/>
              <a:t> after comfort</a:t>
            </a:r>
            <a:br>
              <a:rPr lang="en-US" dirty="0"/>
            </a:br>
            <a:r>
              <a:rPr lang="en-US" dirty="0"/>
              <a:t>Business Owner</a:t>
            </a:r>
            <a:br>
              <a:rPr lang="en-US" dirty="0"/>
            </a:br>
            <a:r>
              <a:rPr lang="en-US" dirty="0"/>
              <a:t>Dream job could be missed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LEET: You are good, you know you are good, or others tell you are good. Display good, BUT DON’T OVERSTATE your ability. You will get caught out, and it will be </a:t>
            </a:r>
            <a:r>
              <a:rPr lang="en-US" dirty="0" err="1"/>
              <a:t>embarresing</a:t>
            </a:r>
            <a:r>
              <a:rPr lang="en-US" dirty="0"/>
              <a:t> and it will be remembered by you (Ego shot), your recruiter (Wont rep again), employer (Will avoid for years to come)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A CHEATER, ALWAYS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Found some FIRE Memes on resumes, so see next</a:t>
            </a:r>
            <a:endParaRPr dirty="0"/>
          </a:p>
        </p:txBody>
      </p:sp>
      <p:sp>
        <p:nvSpPr>
          <p:cNvPr id="271" name="Google Shape;271;g736a9ed05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36a9ed05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 recruiter sees? NEXT SLIDE</a:t>
            </a:r>
            <a:endParaRPr dirty="0"/>
          </a:p>
        </p:txBody>
      </p:sp>
      <p:sp>
        <p:nvSpPr>
          <p:cNvPr id="292" name="Google Shape;292;g736a9ed05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36a9ed05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736a9ed05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6a9ed0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736a9ed05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6a9ed05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UP INTERVIEWS</a:t>
            </a:r>
            <a:endParaRPr dirty="0"/>
          </a:p>
        </p:txBody>
      </p:sp>
      <p:sp>
        <p:nvSpPr>
          <p:cNvPr id="314" name="Google Shape;314;g736a9ed05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36a9ed05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 go down?</a:t>
            </a:r>
            <a:br>
              <a:rPr lang="en-US" dirty="0"/>
            </a:br>
            <a:r>
              <a:rPr lang="en-US" dirty="0"/>
              <a:t>Could be onsite from Interview 1</a:t>
            </a:r>
            <a:br>
              <a:rPr lang="en-US" dirty="0"/>
            </a:br>
            <a:r>
              <a:rPr lang="en-US" dirty="0"/>
              <a:t>Usually is a call/</a:t>
            </a:r>
            <a:r>
              <a:rPr lang="en-US" dirty="0" err="1"/>
              <a:t>webex</a:t>
            </a:r>
            <a:r>
              <a:rPr lang="en-US" dirty="0"/>
              <a:t>/Zoom/Google Hangout</a:t>
            </a:r>
            <a:br>
              <a:rPr lang="en-US" dirty="0"/>
            </a:br>
            <a:r>
              <a:rPr lang="en-US" dirty="0"/>
              <a:t>Virtual Call + VM Environment + Monitoring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Structure:</a:t>
            </a:r>
            <a:br>
              <a:rPr lang="en-US" dirty="0"/>
            </a:br>
            <a:r>
              <a:rPr lang="en-US" dirty="0"/>
              <a:t>Recruiter</a:t>
            </a:r>
            <a:br>
              <a:rPr lang="en-US" dirty="0"/>
            </a:br>
            <a:r>
              <a:rPr lang="en-US" dirty="0" err="1"/>
              <a:t>Recruiter</a:t>
            </a:r>
            <a:r>
              <a:rPr lang="en-US" dirty="0"/>
              <a:t> POC</a:t>
            </a:r>
            <a:br>
              <a:rPr lang="en-US" dirty="0"/>
            </a:br>
            <a:r>
              <a:rPr lang="en-US" dirty="0"/>
              <a:t>TL</a:t>
            </a:r>
            <a:br>
              <a:rPr lang="en-US" dirty="0"/>
            </a:br>
            <a:r>
              <a:rPr lang="en-US" dirty="0"/>
              <a:t>TM</a:t>
            </a:r>
            <a:br>
              <a:rPr lang="en-US" dirty="0"/>
            </a:br>
            <a:r>
              <a:rPr lang="en-US" dirty="0"/>
              <a:t>Tech Test</a:t>
            </a:r>
            <a:br>
              <a:rPr lang="en-US" dirty="0"/>
            </a:br>
            <a:r>
              <a:rPr lang="en-US" dirty="0"/>
              <a:t>TPS</a:t>
            </a:r>
            <a:br>
              <a:rPr lang="en-US" dirty="0"/>
            </a:br>
            <a:r>
              <a:rPr lang="en-US" dirty="0"/>
              <a:t>ONSITE</a:t>
            </a:r>
            <a:br>
              <a:rPr lang="en-US" dirty="0"/>
            </a:br>
            <a:r>
              <a:rPr lang="en-US" dirty="0"/>
              <a:t>OFFER STAGE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Dream Job: You might regret not getting back to the recruiter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*Comms with a recruiter: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*Keep them in the loop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*Different companies work in different 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*Ask them Q’s?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*If they go silent, tip your hat!</a:t>
            </a:r>
            <a:endParaRPr dirty="0"/>
          </a:p>
        </p:txBody>
      </p:sp>
      <p:sp>
        <p:nvSpPr>
          <p:cNvPr id="323" name="Google Shape;323;g736a9ed05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36a9ed05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Prepare: You can talk the talk, can you walk the walk</a:t>
            </a:r>
            <a:endParaRPr dirty="0"/>
          </a:p>
        </p:txBody>
      </p:sp>
      <p:sp>
        <p:nvSpPr>
          <p:cNvPr id="330" name="Google Shape;330;g736a9ed05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6a9ed0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736a9ed0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36a9ed05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736a9ed05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36a9ed0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736a9ed0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36a9ed05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736a9ed05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6a9ed05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736a9ed05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36a9ed0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736a9ed0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36a9ed05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736a9ed05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36a9ed05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736a9ed05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36a9ed05b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736a9ed05b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36a9ed05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36a9ed05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36a9ed0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36a9ed0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womensmedia/2014/04/28/act-now-to-shrink-the-confidence-gap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usiness.linkedin.com/talent-solutions/blog/diversity/2019/how-women-find-jobs-gender-repor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My journey into Infosec, how recruiting works and what matters.</a:t>
            </a:r>
            <a:endParaRPr/>
          </a:p>
        </p:txBody>
      </p:sp>
      <p:pic>
        <p:nvPicPr>
          <p:cNvPr id="142" name="Google Shape;142;p14" descr="programming hacking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175" y="4671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Real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University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Had an interest in tech/computers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Signed up and studied CS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Hacker Meetup/CTF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 taste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Change Major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internship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 full-time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Gamer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Avid gamer as a teen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to be the best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cheat codes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more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about scripting, builds scripts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hacker community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Hacktivism/Justice/Taking a Stand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Living your best life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Something upset you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Wanted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other people that want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away with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through the process that you can do it professionally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Influence/Curiosity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Parent/Friend/Article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Curious nature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Research at mass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Builds small skills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community (TMHC, Hack South, B Sides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involved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Reroll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non-security related role (General IT, Development)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less security centric role (</a:t>
            </a:r>
            <a:r>
              <a:rPr lang="en-US" dirty="0" err="1">
                <a:solidFill>
                  <a:srgbClr val="FFFFFF"/>
                </a:solidFill>
              </a:rPr>
              <a:t>SysAdm</a:t>
            </a:r>
            <a:r>
              <a:rPr lang="en-US" dirty="0">
                <a:solidFill>
                  <a:srgbClr val="FFFFFF"/>
                </a:solidFill>
              </a:rPr>
              <a:t>, Helpdesk, Pre-sales </a:t>
            </a:r>
            <a:r>
              <a:rPr lang="en-US" dirty="0" err="1">
                <a:solidFill>
                  <a:srgbClr val="FFFFFF"/>
                </a:solidFill>
              </a:rPr>
              <a:t>eng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introduced to security 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Upskill/Retrain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your first security gig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Ride the wave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Linear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Young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Growing up involved in community/security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Solid skills by 18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Goes to Uni studying security/completes courses in 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Completes/Graduation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Junior &gt; Mid &gt; Senior &gt; …….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Advice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already have the first step right!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your community (TMHC, Hack South, B Sides, HTB, Together We Hack, Darknet Diaries Discord)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Tell others about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them involved!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Grow your involvement with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 at local con/meetup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Help those less experienced than you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When you get to the top floor, send the elevator down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Start your own community locally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shy!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are all weirdos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all have our insecurities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 will most likely “Find your people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Upskill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Take advantage of free training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ABL: Always be learning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If you get the opportunity to do a course/training, do it!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infosec: Summary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There is no 1 way to get into Infosec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Tell them of us!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evil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someone less experienced than you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Become part of the conversation, part of the community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CFP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CTF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Organizer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ABL!!!!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"/>
          </p:nvPr>
        </p:nvSpPr>
        <p:spPr>
          <a:xfrm>
            <a:off x="5419450" y="5038025"/>
            <a:ext cx="66405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What matters?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Resumes, Linked In, CERTS and degrees (Prepare for ambiguity)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3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Subjects:</a:t>
            </a:r>
            <a:endParaRPr b="1"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Resume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Linked In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Interviews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 Tests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Closing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CERTS and Education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**Warning: I will mix/match**</a:t>
            </a:r>
            <a:endParaRPr sz="3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050" y="1818638"/>
            <a:ext cx="2327125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571" y="154550"/>
            <a:ext cx="1746850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325" y="415776"/>
            <a:ext cx="4885148" cy="12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400" y="3693298"/>
            <a:ext cx="2424000" cy="24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5793" y="1690825"/>
            <a:ext cx="3469908" cy="19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4169" y="3693300"/>
            <a:ext cx="3111525" cy="23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475" y="1200450"/>
            <a:ext cx="3580225" cy="35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Resumes/Curriculum Vitae/CV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First step in the process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Time on target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“Resumes are in the eye of the beholder”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Page is great, 2 is fine (Most common), 3 is not, 4+ is North Korea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It’s a working document </a:t>
            </a:r>
            <a:r>
              <a:rPr lang="en-US" b="1" dirty="0">
                <a:solidFill>
                  <a:srgbClr val="FF0000"/>
                </a:solidFill>
              </a:rPr>
              <a:t>(Repeat after me!)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in doubt, read the screen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Photo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Personal information/</a:t>
            </a:r>
            <a:r>
              <a:rPr lang="en-US" dirty="0" err="1">
                <a:solidFill>
                  <a:srgbClr val="FFFFFF"/>
                </a:solidFill>
              </a:rPr>
              <a:t>OpSec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PerSec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Layout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 err="1">
                <a:solidFill>
                  <a:srgbClr val="FFFFFF"/>
                </a:solidFill>
              </a:rPr>
              <a:t>Colour</a:t>
            </a:r>
            <a:r>
              <a:rPr lang="en-US" dirty="0">
                <a:solidFill>
                  <a:srgbClr val="FFFFFF"/>
                </a:solidFill>
              </a:rPr>
              <a:t>/Color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What’s there to talk about?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Dot “i’s”, cross “t’s”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Long service breakdown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10+ years legacy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Resumes/Technical</a:t>
            </a: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 (On your resume)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Where did you come from (Technical)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are you doing now?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do you want to be doing in the future?</a:t>
            </a:r>
            <a:endParaRPr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When do I work on my resume?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L33T HAX0R</a:t>
            </a: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How to display technical abilities to a non-security, non-technical recruiter?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Technical Table: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500" y="990175"/>
            <a:ext cx="2807851" cy="253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31"/>
          <p:cNvGraphicFramePr/>
          <p:nvPr>
            <p:extLst>
              <p:ext uri="{D42A27DB-BD31-4B8C-83A1-F6EECF244321}">
                <p14:modId xmlns:p14="http://schemas.microsoft.com/office/powerpoint/2010/main" val="280791525"/>
              </p:ext>
            </p:extLst>
          </p:nvPr>
        </p:nvGraphicFramePr>
        <p:xfrm>
          <a:off x="838200" y="3886775"/>
          <a:ext cx="10287000" cy="1981050"/>
        </p:xfrm>
        <a:graphic>
          <a:graphicData uri="http://schemas.openxmlformats.org/drawingml/2006/table">
            <a:tbl>
              <a:tblPr>
                <a:noFill/>
                <a:tableStyleId>{CE5D52A1-EDEC-4106-BC6E-90AD205D5CA7}</a:tableStyleId>
              </a:tblPr>
              <a:tblGrid>
                <a:gridCol w="169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Pentesting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nmap</a:t>
                      </a:r>
                      <a:r>
                        <a:rPr lang="en-US" dirty="0"/>
                        <a:t>, Metasploit, </a:t>
                      </a:r>
                      <a:r>
                        <a:rPr lang="en-US" dirty="0" err="1"/>
                        <a:t>usbrip</a:t>
                      </a:r>
                      <a:r>
                        <a:rPr lang="en-US" dirty="0"/>
                        <a:t>,  Kali Linux, </a:t>
                      </a:r>
                      <a:r>
                        <a:rPr lang="en-US" dirty="0" err="1"/>
                        <a:t>WiFi</a:t>
                      </a:r>
                      <a:r>
                        <a:rPr lang="en-US" dirty="0"/>
                        <a:t>, Networks, </a:t>
                      </a:r>
                      <a:r>
                        <a:rPr lang="en-US" dirty="0" err="1"/>
                        <a:t>HexEditor</a:t>
                      </a:r>
                      <a:r>
                        <a:rPr lang="en-US" dirty="0"/>
                        <a:t>, Onyx, </a:t>
                      </a:r>
                      <a:r>
                        <a:rPr lang="en-US" dirty="0" err="1"/>
                        <a:t>Picachu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Virtualization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VM Ware Enterprise, AWS, GCP, GCP to AWS Migration, Kali Linux, Arch Linux, Furry, EKS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Scripting/Coding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C, C++, Python (Advanced), GoLang (Read), GARLang, Javascript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Defense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IDS/IPS, Splunk Certified, Bluecoat, SOC Analysis, Elastic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Networking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IP/TCP, UDP, FTP, BGP, EIGRP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62500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300" y="152400"/>
            <a:ext cx="4762500" cy="293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76575"/>
            <a:ext cx="3534611" cy="362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9411" y="3590925"/>
            <a:ext cx="3053774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30497" y="45624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78100" y="109538"/>
            <a:ext cx="22479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45584" y="3238840"/>
            <a:ext cx="1951909" cy="346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8484" y="1207099"/>
            <a:ext cx="1730724" cy="23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4585" y="656583"/>
            <a:ext cx="4332053" cy="327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Engagement : Talk Outline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Introduction: </a:t>
            </a:r>
            <a:r>
              <a:rPr lang="en-US"/>
              <a:t>/whoami /ipconfig all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My path into infosec: </a:t>
            </a:r>
            <a:r>
              <a:rPr lang="en-US"/>
              <a:t>I recruit hackers, therefore I am...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Your entry into Infosec:</a:t>
            </a:r>
            <a:r>
              <a:rPr lang="en-US"/>
              <a:t> “To know the next step, one must understand the last step”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What matters?: </a:t>
            </a:r>
            <a:r>
              <a:rPr lang="en-US"/>
              <a:t>Resumes, Linked In, CERTS and degrees (Prepare for ambiguity)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Your career:</a:t>
            </a:r>
            <a:r>
              <a:rPr lang="en-US"/>
              <a:t> Short term vs Long Term Career decisions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Tips/Summary: </a:t>
            </a:r>
            <a:r>
              <a:rPr lang="en-US"/>
              <a:t>As it says on the tin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/>
              <a:t>Questions:</a:t>
            </a:r>
            <a:r>
              <a:rPr lang="en-US"/>
              <a:t> Hopefully plenty!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Linked In</a:t>
            </a:r>
            <a:endParaRPr dirty="0"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Use your LI summary as a 2-3 paragraph resume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Who you are, what your skill-set strengths are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Job Experience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List the company you are working for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the company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what your responsibilities are/were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Recommendations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Ask for recommendations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Parents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Line Managers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Team Mates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Clients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Skills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Is there value, and how?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a recruiter sees??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96" name="Google Shape;296;p33" descr="fun dancing GIF by Warwick Brow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925" y="7749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850" y="152400"/>
            <a:ext cx="593823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75" y="56850"/>
            <a:ext cx="410569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8068225" y="982650"/>
            <a:ext cx="3938700" cy="150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US" sz="1200" b="1" dirty="0">
                <a:solidFill>
                  <a:srgbClr val="000000"/>
                </a:solidFill>
              </a:rPr>
              <a:t>Search Results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have company connections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open to new opportunities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are more likely to respond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total candidates</a:t>
            </a:r>
            <a:endParaRPr sz="1200" b="1" dirty="0">
              <a:solidFill>
                <a:srgbClr val="000000"/>
              </a:solidFill>
            </a:endParaRPr>
          </a:p>
        </p:txBody>
      </p:sp>
      <p:cxnSp>
        <p:nvCxnSpPr>
          <p:cNvPr id="304" name="Google Shape;304;p34"/>
          <p:cNvCxnSpPr/>
          <p:nvPr/>
        </p:nvCxnSpPr>
        <p:spPr>
          <a:xfrm rot="10800000">
            <a:off x="8036325" y="589975"/>
            <a:ext cx="3917400" cy="10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19580"/>
            <a:ext cx="5953125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" y="1188225"/>
            <a:ext cx="5792626" cy="303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25" y="4388950"/>
            <a:ext cx="5626575" cy="2231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4;p33">
            <a:extLst>
              <a:ext uri="{FF2B5EF4-FFF2-40B4-BE49-F238E27FC236}">
                <a16:creationId xmlns:a16="http://schemas.microsoft.com/office/drawing/2014/main" id="{D5D04152-2E64-4A36-8694-F0EA8D72F9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1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dirty="0"/>
              <a:t>What Matters: Linked In/ Open To New Opportunities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Applications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jobs do I apply for?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Job Description?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Are you interested in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Understanding who wrote/built the job description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1 JD = 1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Do you believe in your heart of hearts you can do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If its a reach, when do I go for it?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825" y="4228088"/>
            <a:ext cx="42862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4400" y="1312698"/>
            <a:ext cx="3563100" cy="2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425" y="3777650"/>
            <a:ext cx="4347801" cy="28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Interviews </a:t>
            </a: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How does an interview go down?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Interview structures?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interview like it’s a dream job!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Research the company and the interviewers before hand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hack them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do an OSINT mission on them…like they have gone missing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Show your abilities, …. when asked to do so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Video Conference? Wear pants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 yourself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REMEMBER (It’s a 2-way range!)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The company is interviewing you to see if you are suitable candidate for them, looking at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Technical Ability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Culture Fit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You are interviewing the company to see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Will this job </a:t>
            </a:r>
            <a:r>
              <a:rPr lang="en-US" dirty="0" err="1">
                <a:solidFill>
                  <a:srgbClr val="FFFFFF"/>
                </a:solidFill>
              </a:rPr>
              <a:t>furfil</a:t>
            </a:r>
            <a:r>
              <a:rPr lang="en-US" dirty="0">
                <a:solidFill>
                  <a:srgbClr val="FFFFFF"/>
                </a:solidFill>
              </a:rPr>
              <a:t> my technical desires and challenge me?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have a good manager and leadership?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want to work with these people (Gen Company, peers and TM)?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Communicate with your recruiter</a:t>
            </a:r>
            <a:endParaRPr b="1"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pic>
        <p:nvPicPr>
          <p:cNvPr id="327" name="Google Shape;327;p37" descr="woman office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900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Tech Tests </a:t>
            </a:r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may be required to do a Tech Test/CTF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Prepare and plan for it being harder than you think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Hope it's easier than the above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Give it your everything!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Usually you will be asked to write a report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Tech tests can be anything including but not limited to: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 x 12 hour CTF’s followed by 3 detailed reports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24 hour Full Scope CTF, followed by an executive report and a technical report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3 hour CTF on HTB/</a:t>
            </a:r>
            <a:r>
              <a:rPr lang="en-US" dirty="0" err="1">
                <a:solidFill>
                  <a:srgbClr val="FFFFFF"/>
                </a:solidFill>
              </a:rPr>
              <a:t>Vulnhub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30 Min challenge on Hackerrank.com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Closing the deal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Points to consider before accepting a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job fit my skills and abilities?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company match my ethics/culture?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 I get on with the team mates, line manager and higher ups?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Short term gain?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Base Salary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Benefits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Perks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Travel/Location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PSU/RSU, Equity, Stocks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Long term gain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will this job bring to my career?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How will this title look on my resume/LinkedIn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does this add to my future?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b="1" dirty="0">
                <a:solidFill>
                  <a:srgbClr val="FF0000"/>
                </a:solidFill>
              </a:rPr>
              <a:t>MONEY TALK and agency recruiters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Accept/Decline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40" name="Google Shape;340;p39" descr="jerry maguire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0" y="2780500"/>
            <a:ext cx="45720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3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3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Twitter</a:t>
            </a:r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Get involved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Who to follow?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Follow the best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Follow the noobs</a:t>
            </a:r>
            <a:endParaRPr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>
                <a:solidFill>
                  <a:srgbClr val="FFFFFF"/>
                </a:solidFill>
              </a:rPr>
              <a:t>Ergo….Follow Value!!!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SEX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POLITICS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RELIGION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Dirty Laundry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Trolling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7" name="Google Shape;347;p40" descr="season 1 twitter GIF by New Amsterda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525" y="1843500"/>
            <a:ext cx="5642350" cy="3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career: Twitter</a:t>
            </a: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Get involved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Who to follow?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Follow the best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Follow the noobs</a:t>
            </a:r>
            <a:endParaRPr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>
                <a:solidFill>
                  <a:srgbClr val="FFFFFF"/>
                </a:solidFill>
              </a:rPr>
              <a:t>Ergo….Follow Value!!!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SEX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POLITICS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RELIGION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Dirty Laundry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Trolling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4" name="Google Shape;354;p41" descr="season 1 twitter GIF by New Amsterda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525" y="1843500"/>
            <a:ext cx="5642350" cy="3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Certifications and Education</a:t>
            </a:r>
            <a:endParaRPr/>
          </a:p>
          <a:p>
            <a:pPr marL="914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***AMBIGUITY WARNING***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700" y="3500750"/>
            <a:ext cx="5539423" cy="31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950" y="5283213"/>
            <a:ext cx="52387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700" y="2218615"/>
            <a:ext cx="2522875" cy="12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5625" y="3085675"/>
            <a:ext cx="4395074" cy="21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3583" y="1690825"/>
            <a:ext cx="3016542" cy="18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7824" y="1629660"/>
            <a:ext cx="2522875" cy="145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16775" y="1148100"/>
            <a:ext cx="4607850" cy="24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3085675"/>
            <a:ext cx="2197551" cy="21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8225500" y="4894025"/>
            <a:ext cx="31806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/whoami /ipconfig all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career</a:t>
            </a:r>
            <a:r>
              <a:rPr lang="en-US"/>
              <a:t> 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Short term vs Long Term Career decisions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Career</a:t>
            </a:r>
            <a:endParaRPr/>
          </a:p>
        </p:txBody>
      </p:sp>
      <p:sp>
        <p:nvSpPr>
          <p:cNvPr id="379" name="Google Shape;37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Discussion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MONEY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JOB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RESUME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0" name="Google Shape;380;p44" descr="make it rain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975" y="3598225"/>
            <a:ext cx="4572000" cy="257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life career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5250" y="1082825"/>
            <a:ext cx="4132793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 descr="great success win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525" y="1316400"/>
            <a:ext cx="3793450" cy="21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3600" b="1"/>
              <a:t>Tips/Summary</a:t>
            </a:r>
            <a:r>
              <a:rPr lang="en-US" b="1"/>
              <a:t> 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As it says on the 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Tips </a:t>
            </a:r>
            <a:endParaRPr/>
          </a:p>
        </p:txBody>
      </p:sp>
      <p:sp>
        <p:nvSpPr>
          <p:cNvPr id="394" name="Google Shape;39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18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Get involved with the community!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ABL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Help the less experienced and learn from those more experienced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Treat every job application process like it is your dream job. 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If you trust your recruiter, talk money, BUT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Don't only think about the short term gain, think about your career!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Don’t bypass your recruiter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95" name="Google Shape;395;p46" descr="the simpsons tips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525" y="3643925"/>
            <a:ext cx="4572000" cy="25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 descr="Women Thats Good GIF by SoulPancak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525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Sources/Links</a:t>
            </a:r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*FORBES article on gender based applications looking at how “Applicable” someone is toa  Job Description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https://www.forbes.com/sites/womensmedia/2014/04/28/act-now-to-shrink-the-confidence-gap/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*LinkedIn: Women Apply to Fewer Jobs Than Men, But Are More Likely to Get Hired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https://business.linkedin.com/talent-solutions/blog/diversity/2019/how-women-find-jobs-gender-report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Questions!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Speak now or forever hold your peace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ctrTitle"/>
          </p:nvPr>
        </p:nvSpPr>
        <p:spPr>
          <a:xfrm>
            <a:off x="5339850" y="467055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414" name="Google Shape;414;p49"/>
          <p:cNvSpPr txBox="1">
            <a:spLocks noGrp="1"/>
          </p:cNvSpPr>
          <p:nvPr>
            <p:ph type="subTitle" idx="1"/>
          </p:nvPr>
        </p:nvSpPr>
        <p:spPr>
          <a:xfrm>
            <a:off x="5339850" y="1183775"/>
            <a:ext cx="5945100" cy="47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@thatinfosecrec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@5w0rdFish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@TheManyHatsClub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@hack_south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@ZoomerX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@bufferOfStyx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@TheCyberViking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@rag_sec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@TJ_Null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@AlanTheBlank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Shella (Missus)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Mom and Dad, not @SecFenrir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 </a:t>
            </a: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92312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– $ career/ ls -a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Charles H Wroth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*</a:t>
            </a:r>
            <a:r>
              <a:rPr lang="en-US" b="1"/>
              <a:t>6 Years: Former British Airborne (3 PARA) UK</a:t>
            </a:r>
            <a:endParaRPr b="1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-2 Years as a machine gunner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-4 Years as a signals detachment cmdr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*</a:t>
            </a:r>
            <a:r>
              <a:rPr lang="en-US" b="1"/>
              <a:t>6 Years :High Risk Security Advisor (PhysSec)</a:t>
            </a:r>
            <a:endParaRPr b="1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-O&amp;G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-Mining and Minerals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-Anti-Piracy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-HECPO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-Coxswain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-Team Medic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*</a:t>
            </a:r>
            <a:r>
              <a:rPr lang="en-US" b="1"/>
              <a:t>3 Years: Technical Security Recruiter</a:t>
            </a:r>
            <a:endParaRPr b="1"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  </a:t>
            </a:r>
            <a:r>
              <a:rPr lang="en-US"/>
              <a:t>-Technically advanced security hiring (USA, UK, RSA)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-B Sides Cape Town Co-Organizer (Logistics)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-Shell Con Raise Me mentor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-TMHC Chief Shitposter/Destroyer of Dreams (Recently MOD)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-Working to become a DFIR Consultant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619" y="3505000"/>
            <a:ext cx="2882000" cy="2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6125" y="868050"/>
            <a:ext cx="3542175" cy="26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b="24998"/>
          <a:stretch/>
        </p:blipFill>
        <p:spPr>
          <a:xfrm>
            <a:off x="5346381" y="3292675"/>
            <a:ext cx="235680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5320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0" y="152400"/>
            <a:ext cx="5148800" cy="38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4161425"/>
            <a:ext cx="2544179" cy="254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4579" y="4741850"/>
            <a:ext cx="2485021" cy="196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6698750" y="4294875"/>
            <a:ext cx="4707300" cy="2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 path into infosec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recruit hackers, therefore I am...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838200" y="99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path into Infosec?		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550" y="1425407"/>
            <a:ext cx="2756400" cy="19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675" y="1425388"/>
            <a:ext cx="2037159" cy="19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1672" y="1425410"/>
            <a:ext cx="2756401" cy="182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4650" y="3747988"/>
            <a:ext cx="2565200" cy="1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3375" y="3586900"/>
            <a:ext cx="2913040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7838" y="3639287"/>
            <a:ext cx="2427528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720" y="3715400"/>
            <a:ext cx="2902355" cy="1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6500" y="2271211"/>
            <a:ext cx="806375" cy="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1725" y="1425401"/>
            <a:ext cx="2756399" cy="2067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0"/>
          <p:cNvCxnSpPr/>
          <p:nvPr/>
        </p:nvCxnSpPr>
        <p:spPr>
          <a:xfrm rot="10800000" flipH="1">
            <a:off x="2569100" y="1902425"/>
            <a:ext cx="1114800" cy="29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3" name="Google Shape;193;p20"/>
          <p:cNvCxnSpPr/>
          <p:nvPr/>
        </p:nvCxnSpPr>
        <p:spPr>
          <a:xfrm rot="10800000">
            <a:off x="8089475" y="3731100"/>
            <a:ext cx="1333800" cy="18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4" name="Google Shape;194;p20"/>
          <p:cNvCxnSpPr/>
          <p:nvPr/>
        </p:nvCxnSpPr>
        <p:spPr>
          <a:xfrm flipH="1">
            <a:off x="11504850" y="3237900"/>
            <a:ext cx="3000" cy="10053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0"/>
          <p:cNvCxnSpPr/>
          <p:nvPr/>
        </p:nvCxnSpPr>
        <p:spPr>
          <a:xfrm>
            <a:off x="8089475" y="1974600"/>
            <a:ext cx="1157100" cy="11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0"/>
          <p:cNvCxnSpPr/>
          <p:nvPr/>
        </p:nvCxnSpPr>
        <p:spPr>
          <a:xfrm>
            <a:off x="5136825" y="1975100"/>
            <a:ext cx="1113600" cy="11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20"/>
          <p:cNvCxnSpPr/>
          <p:nvPr/>
        </p:nvCxnSpPr>
        <p:spPr>
          <a:xfrm rot="10800000">
            <a:off x="2332475" y="3865375"/>
            <a:ext cx="1125900" cy="4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20"/>
          <p:cNvCxnSpPr/>
          <p:nvPr/>
        </p:nvCxnSpPr>
        <p:spPr>
          <a:xfrm rot="10800000">
            <a:off x="5213250" y="3858163"/>
            <a:ext cx="1333800" cy="18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99" name="Google Shape;19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9463" y="5480838"/>
            <a:ext cx="11887201" cy="246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0"/>
          <p:cNvCxnSpPr/>
          <p:nvPr/>
        </p:nvCxnSpPr>
        <p:spPr>
          <a:xfrm flipH="1">
            <a:off x="488225" y="4405975"/>
            <a:ext cx="132900" cy="9234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01" name="Google Shape;201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248" y="5748425"/>
            <a:ext cx="11213663" cy="10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"/>
          </p:nvPr>
        </p:nvSpPr>
        <p:spPr>
          <a:xfrm>
            <a:off x="5870700" y="4974300"/>
            <a:ext cx="60087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entry into Infosec</a:t>
            </a:r>
            <a:endParaRPr sz="3600"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“To know the next step, one must understand the last step”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Examples seen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b="1" dirty="0">
                <a:solidFill>
                  <a:srgbClr val="FF0000"/>
                </a:solidFill>
              </a:rPr>
              <a:t>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SECURITY*NO SINGLE PROVEN ROUTE INTO SECURITY</a:t>
            </a:r>
            <a:endParaRPr sz="15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b="1" dirty="0" err="1">
                <a:solidFill>
                  <a:srgbClr val="FF0000"/>
                </a:solidFill>
              </a:rPr>
              <a:t>Etc</a:t>
            </a:r>
            <a:endParaRPr b="1" dirty="0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15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2455</Words>
  <Application>Microsoft Office PowerPoint</Application>
  <PresentationFormat>Widescreen</PresentationFormat>
  <Paragraphs>349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Courier New</vt:lpstr>
      <vt:lpstr>Lato</vt:lpstr>
      <vt:lpstr>Montserrat</vt:lpstr>
      <vt:lpstr>Focus</vt:lpstr>
      <vt:lpstr>I Recruit Hackers</vt:lpstr>
      <vt:lpstr>Engagement : Talk Outline</vt:lpstr>
      <vt:lpstr>I Recruit Hackers</vt:lpstr>
      <vt:lpstr>Introduction – $ career/ ls -a</vt:lpstr>
      <vt:lpstr>PowerPoint Presentation</vt:lpstr>
      <vt:lpstr>I Recruit Hackers</vt:lpstr>
      <vt:lpstr>My path into Infosec?  </vt:lpstr>
      <vt:lpstr>I Recruit Hackers</vt:lpstr>
      <vt:lpstr>Your entry into infosec? Examples seen</vt:lpstr>
      <vt:lpstr>Your entry into infosec? Real</vt:lpstr>
      <vt:lpstr>Your entry into infosec? Continued</vt:lpstr>
      <vt:lpstr>Your entry into infosec? Continued</vt:lpstr>
      <vt:lpstr>Your entry into infosec? Advice</vt:lpstr>
      <vt:lpstr>Your entry into infosec: Summary</vt:lpstr>
      <vt:lpstr>I Recruit Hackers</vt:lpstr>
      <vt:lpstr>What matters?  Subjects:</vt:lpstr>
      <vt:lpstr>What Matters: Resumes/Curriculum Vitae/CV</vt:lpstr>
      <vt:lpstr>What Matters: Resumes/Technical</vt:lpstr>
      <vt:lpstr>PowerPoint Presentation</vt:lpstr>
      <vt:lpstr>What Matters: Linked In</vt:lpstr>
      <vt:lpstr>PowerPoint Presentation</vt:lpstr>
      <vt:lpstr>What Matters: Linked In/ Open To New Opportunities</vt:lpstr>
      <vt:lpstr>What Matters: Applications</vt:lpstr>
      <vt:lpstr>What Matters: Interviews </vt:lpstr>
      <vt:lpstr>What Matters: Tech Tests </vt:lpstr>
      <vt:lpstr>What Matters: Closing the deal</vt:lpstr>
      <vt:lpstr>What Matters: Twitter</vt:lpstr>
      <vt:lpstr>Your career: Twitter</vt:lpstr>
      <vt:lpstr>What matters: Certifications and Education ***AMBIGUITY WARNING***</vt:lpstr>
      <vt:lpstr>I Recruit Hackers</vt:lpstr>
      <vt:lpstr>Your Career</vt:lpstr>
      <vt:lpstr>I Recruit Hackers</vt:lpstr>
      <vt:lpstr>Tips </vt:lpstr>
      <vt:lpstr>Sources/Links</vt:lpstr>
      <vt:lpstr>I Recruit Hackers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Recruit Hackers</dc:title>
  <dc:creator>Charles.Wroth</dc:creator>
  <cp:lastModifiedBy>Charles Hein Wroth</cp:lastModifiedBy>
  <cp:revision>12</cp:revision>
  <dcterms:modified xsi:type="dcterms:W3CDTF">2020-04-18T12:44:29Z</dcterms:modified>
</cp:coreProperties>
</file>